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256" r:id="rId2"/>
    <p:sldId id="257" r:id="rId3"/>
    <p:sldId id="263" r:id="rId4"/>
    <p:sldId id="283" r:id="rId5"/>
    <p:sldId id="288" r:id="rId6"/>
    <p:sldId id="289" r:id="rId7"/>
    <p:sldId id="290" r:id="rId8"/>
    <p:sldId id="291" r:id="rId9"/>
    <p:sldId id="293" r:id="rId10"/>
    <p:sldId id="292" r:id="rId11"/>
    <p:sldId id="294" r:id="rId12"/>
    <p:sldId id="295" r:id="rId13"/>
    <p:sldId id="296" r:id="rId14"/>
    <p:sldId id="284" r:id="rId15"/>
    <p:sldId id="287" r:id="rId16"/>
    <p:sldId id="285" r:id="rId17"/>
    <p:sldId id="28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27" autoAdjust="0"/>
    <p:restoredTop sz="93867" autoAdjust="0"/>
  </p:normalViewPr>
  <p:slideViewPr>
    <p:cSldViewPr snapToGrid="0">
      <p:cViewPr varScale="1">
        <p:scale>
          <a:sx n="67" d="100"/>
          <a:sy n="67" d="100"/>
        </p:scale>
        <p:origin x="48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11.png>
</file>

<file path=ppt/media/image2.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6FC5F4-3FE2-4A6C-8522-1CAFE3198BC0}" type="datetimeFigureOut">
              <a:rPr lang="en-US" smtClean="0"/>
              <a:t>11/13/2019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FF055-5A44-4782-94B0-07A3C9756D2A}" type="slidenum">
              <a:rPr lang="en-US" smtClean="0"/>
              <a:t>‹#›</a:t>
            </a:fld>
            <a:endParaRPr lang="en-US"/>
          </a:p>
        </p:txBody>
      </p:sp>
    </p:spTree>
    <p:extLst>
      <p:ext uri="{BB962C8B-B14F-4D97-AF65-F5344CB8AC3E}">
        <p14:creationId xmlns:p14="http://schemas.microsoft.com/office/powerpoint/2010/main" val="16769912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Basic: https://docs.particular.net/tutorials/quickstart/</a:t>
            </a:r>
          </a:p>
          <a:p>
            <a:r>
              <a:rPr lang="en-US" dirty="0"/>
              <a:t>Sagas: https://docs.particular.net/samples/saga/simple/</a:t>
            </a:r>
          </a:p>
          <a:p>
            <a:r>
              <a:rPr lang="en-US" dirty="0"/>
              <a:t>Delayed delivery: https://docs.particular.net/nservicebus/messaging/delayed-delivery</a:t>
            </a:r>
          </a:p>
          <a:p>
            <a:r>
              <a:rPr lang="en-US" dirty="0"/>
              <a:t>Rabbit delayed messages: https://www.cloudamqp.com/docs/delayed-messages.html</a:t>
            </a:r>
          </a:p>
        </p:txBody>
      </p:sp>
      <p:sp>
        <p:nvSpPr>
          <p:cNvPr id="4" name="Slide Number Placeholder 3"/>
          <p:cNvSpPr>
            <a:spLocks noGrp="1"/>
          </p:cNvSpPr>
          <p:nvPr>
            <p:ph type="sldNum" sz="quarter" idx="5"/>
          </p:nvPr>
        </p:nvSpPr>
        <p:spPr/>
        <p:txBody>
          <a:bodyPr/>
          <a:lstStyle/>
          <a:p>
            <a:fld id="{895FF055-5A44-4782-94B0-07A3C9756D2A}" type="slidenum">
              <a:rPr lang="en-US" smtClean="0"/>
              <a:t>14</a:t>
            </a:fld>
            <a:endParaRPr lang="en-US"/>
          </a:p>
        </p:txBody>
      </p:sp>
    </p:spTree>
    <p:extLst>
      <p:ext uri="{BB962C8B-B14F-4D97-AF65-F5344CB8AC3E}">
        <p14:creationId xmlns:p14="http://schemas.microsoft.com/office/powerpoint/2010/main" val="41143514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11/13/2019</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1D2AC3-6A0B-4169-B1EA-E3AE8B351BDD}" type="datetimeFigureOut">
              <a:rPr lang="en-US" dirty="0"/>
              <a:t>11/13/2019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4B9363-8B87-41B7-9F8E-64519CBB8F34}" type="datetimeFigureOut">
              <a:rPr lang="en-US" dirty="0"/>
              <a:t>11/13/2019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AEF5746-5284-4951-9F37-7AE924EDBCB7}" type="datetimeFigureOut">
              <a:rPr lang="en-US" dirty="0"/>
              <a:t>11/13/2019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398B29-7265-4A65-A2A4-6703C057B7C1}" type="datetimeFigureOut">
              <a:rPr lang="en-US" dirty="0"/>
              <a:t>11/13/2019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8FBA082-94DF-4C4B-A041-6624924AB0A8}" type="datetimeFigureOut">
              <a:rPr lang="en-US" dirty="0"/>
              <a:t>11/13/2019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27686C4-3AB5-4E0C-86CA-FB108C350AA9}" type="datetimeFigureOut">
              <a:rPr lang="en-US" dirty="0"/>
              <a:t>11/13/2019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11/13/2019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11/13/2019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11/13/2019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7F47CF-67C9-420C-80A5-E2069FF0C2DF}" type="datetimeFigureOut">
              <a:rPr lang="en-US" dirty="0"/>
              <a:t>11/13/2019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11/13/2019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11/13/2019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11/13/2019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11/13/2019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0C3BFE2-83B7-4B0A-B9D3-AB28331082B3}" type="datetimeFigureOut">
              <a:rPr lang="en-US" dirty="0"/>
              <a:t>11/13/2019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2EF78E3-FDA3-4D28-AAA2-0B81F349A39D}" type="datetimeFigureOut">
              <a:rPr lang="en-US" dirty="0"/>
              <a:t>11/13/2019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11/13/2019</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google.com/url?sa=i&amp;rct=j&amp;q=&amp;esrc=s&amp;source=images&amp;cd=&amp;cad=rja&amp;uact=8&amp;ved=2ahUKEwjDueKh77TlAhVF6aQKHQwDChAQjRx6BAgBEAQ&amp;url=https%3A%2F%2Fen.wikipedia.org%2Fwiki%2FRed_pill_and_blue_pill&amp;psig=AOvVaw2pmI9vThpHFZCD6j9wLFCv&amp;ust=1572005568570048"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34730D-FE01-4354-B3E1-7A28D80B19D1}"/>
              </a:ext>
            </a:extLst>
          </p:cNvPr>
          <p:cNvPicPr>
            <a:picLocks noChangeAspect="1"/>
          </p:cNvPicPr>
          <p:nvPr/>
        </p:nvPicPr>
        <p:blipFill>
          <a:blip r:embed="rId2"/>
          <a:stretch>
            <a:fillRect/>
          </a:stretch>
        </p:blipFill>
        <p:spPr>
          <a:xfrm rot="21397280">
            <a:off x="316811" y="321316"/>
            <a:ext cx="10581464" cy="4002780"/>
          </a:xfrm>
          <a:prstGeom prst="rect">
            <a:avLst/>
          </a:prstGeom>
        </p:spPr>
      </p:pic>
      <p:sp>
        <p:nvSpPr>
          <p:cNvPr id="2" name="Title 1">
            <a:extLst>
              <a:ext uri="{FF2B5EF4-FFF2-40B4-BE49-F238E27FC236}">
                <a16:creationId xmlns:a16="http://schemas.microsoft.com/office/drawing/2014/main" id="{09CA721E-5E23-4782-BF4B-38524CF127BC}"/>
              </a:ext>
            </a:extLst>
          </p:cNvPr>
          <p:cNvSpPr>
            <a:spLocks noGrp="1"/>
          </p:cNvSpPr>
          <p:nvPr>
            <p:ph type="ctrTitle"/>
          </p:nvPr>
        </p:nvSpPr>
        <p:spPr/>
        <p:txBody>
          <a:bodyPr/>
          <a:lstStyle/>
          <a:p>
            <a:r>
              <a:rPr lang="en-US" dirty="0"/>
              <a:t>ES 1O1</a:t>
            </a:r>
          </a:p>
        </p:txBody>
      </p:sp>
      <p:sp>
        <p:nvSpPr>
          <p:cNvPr id="3" name="Subtitle 2">
            <a:extLst>
              <a:ext uri="{FF2B5EF4-FFF2-40B4-BE49-F238E27FC236}">
                <a16:creationId xmlns:a16="http://schemas.microsoft.com/office/drawing/2014/main" id="{1CD61D74-B110-4F00-8509-7DEC2DBDEEE8}"/>
              </a:ext>
            </a:extLst>
          </p:cNvPr>
          <p:cNvSpPr>
            <a:spLocks noGrp="1"/>
          </p:cNvSpPr>
          <p:nvPr>
            <p:ph type="subTitle" idx="1"/>
          </p:nvPr>
        </p:nvSpPr>
        <p:spPr/>
        <p:txBody>
          <a:bodyPr/>
          <a:lstStyle/>
          <a:p>
            <a:r>
              <a:rPr lang="en-US" dirty="0"/>
              <a:t>A practical Introduction</a:t>
            </a:r>
          </a:p>
        </p:txBody>
      </p:sp>
    </p:spTree>
    <p:extLst>
      <p:ext uri="{BB962C8B-B14F-4D97-AF65-F5344CB8AC3E}">
        <p14:creationId xmlns:p14="http://schemas.microsoft.com/office/powerpoint/2010/main" val="13568282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55D1-A4EF-4F68-957D-717A218B7C68}"/>
              </a:ext>
            </a:extLst>
          </p:cNvPr>
          <p:cNvSpPr>
            <a:spLocks noGrp="1"/>
          </p:cNvSpPr>
          <p:nvPr>
            <p:ph type="title"/>
          </p:nvPr>
        </p:nvSpPr>
        <p:spPr/>
        <p:txBody>
          <a:bodyPr/>
          <a:lstStyle/>
          <a:p>
            <a:r>
              <a:rPr lang="en-US" dirty="0"/>
              <a:t>T07: optimistic lock</a:t>
            </a:r>
          </a:p>
        </p:txBody>
      </p:sp>
      <p:sp>
        <p:nvSpPr>
          <p:cNvPr id="3" name="Content Placeholder 2">
            <a:extLst>
              <a:ext uri="{FF2B5EF4-FFF2-40B4-BE49-F238E27FC236}">
                <a16:creationId xmlns:a16="http://schemas.microsoft.com/office/drawing/2014/main" id="{76EA6D1D-0CC4-4E2F-9CC5-3421A3725AE7}"/>
              </a:ext>
            </a:extLst>
          </p:cNvPr>
          <p:cNvSpPr>
            <a:spLocks noGrp="1"/>
          </p:cNvSpPr>
          <p:nvPr>
            <p:ph sz="quarter" idx="13"/>
          </p:nvPr>
        </p:nvSpPr>
        <p:spPr/>
        <p:txBody>
          <a:bodyPr/>
          <a:lstStyle/>
          <a:p>
            <a:r>
              <a:rPr lang="en-US" dirty="0"/>
              <a:t>Now It will be possible to insert events with exactly “event store version+1” value</a:t>
            </a:r>
          </a:p>
          <a:p>
            <a:r>
              <a:rPr lang="en-US" dirty="0"/>
              <a:t>It’s a kind of optimistic lock</a:t>
            </a:r>
          </a:p>
          <a:p>
            <a:r>
              <a:rPr lang="en-US" dirty="0"/>
              <a:t>We refactor the code to extract the  common aggregate behavior</a:t>
            </a:r>
          </a:p>
        </p:txBody>
      </p:sp>
    </p:spTree>
    <p:extLst>
      <p:ext uri="{BB962C8B-B14F-4D97-AF65-F5344CB8AC3E}">
        <p14:creationId xmlns:p14="http://schemas.microsoft.com/office/powerpoint/2010/main" val="178660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55D1-A4EF-4F68-957D-717A218B7C68}"/>
              </a:ext>
            </a:extLst>
          </p:cNvPr>
          <p:cNvSpPr>
            <a:spLocks noGrp="1"/>
          </p:cNvSpPr>
          <p:nvPr>
            <p:ph type="title"/>
          </p:nvPr>
        </p:nvSpPr>
        <p:spPr/>
        <p:txBody>
          <a:bodyPr/>
          <a:lstStyle/>
          <a:p>
            <a:r>
              <a:rPr lang="en-US" dirty="0"/>
              <a:t>T08: adding a bus</a:t>
            </a:r>
          </a:p>
        </p:txBody>
      </p:sp>
      <p:sp>
        <p:nvSpPr>
          <p:cNvPr id="3" name="Content Placeholder 2">
            <a:extLst>
              <a:ext uri="{FF2B5EF4-FFF2-40B4-BE49-F238E27FC236}">
                <a16:creationId xmlns:a16="http://schemas.microsoft.com/office/drawing/2014/main" id="{76EA6D1D-0CC4-4E2F-9CC5-3421A3725AE7}"/>
              </a:ext>
            </a:extLst>
          </p:cNvPr>
          <p:cNvSpPr>
            <a:spLocks noGrp="1"/>
          </p:cNvSpPr>
          <p:nvPr>
            <p:ph sz="quarter" idx="13"/>
          </p:nvPr>
        </p:nvSpPr>
        <p:spPr/>
        <p:txBody>
          <a:bodyPr/>
          <a:lstStyle/>
          <a:p>
            <a:r>
              <a:rPr lang="en-US" dirty="0"/>
              <a:t>The ideal communication media is a bus supporting queues and topics</a:t>
            </a:r>
          </a:p>
          <a:p>
            <a:pPr lvl="1"/>
            <a:r>
              <a:rPr lang="en-US" dirty="0"/>
              <a:t>Queue for the commands (unless you have idempotent commands)</a:t>
            </a:r>
          </a:p>
          <a:p>
            <a:pPr lvl="1"/>
            <a:r>
              <a:rPr lang="en-US" dirty="0"/>
              <a:t>Topic for the events</a:t>
            </a:r>
          </a:p>
          <a:p>
            <a:r>
              <a:rPr lang="en-US" dirty="0"/>
              <a:t>Now we could use the events for something!</a:t>
            </a:r>
          </a:p>
        </p:txBody>
      </p:sp>
    </p:spTree>
    <p:extLst>
      <p:ext uri="{BB962C8B-B14F-4D97-AF65-F5344CB8AC3E}">
        <p14:creationId xmlns:p14="http://schemas.microsoft.com/office/powerpoint/2010/main" val="38365445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55D1-A4EF-4F68-957D-717A218B7C68}"/>
              </a:ext>
            </a:extLst>
          </p:cNvPr>
          <p:cNvSpPr>
            <a:spLocks noGrp="1"/>
          </p:cNvSpPr>
          <p:nvPr>
            <p:ph type="title"/>
          </p:nvPr>
        </p:nvSpPr>
        <p:spPr/>
        <p:txBody>
          <a:bodyPr/>
          <a:lstStyle/>
          <a:p>
            <a:r>
              <a:rPr lang="en-US" dirty="0"/>
              <a:t>T09: Projections</a:t>
            </a:r>
          </a:p>
        </p:txBody>
      </p:sp>
      <p:sp>
        <p:nvSpPr>
          <p:cNvPr id="3" name="Content Placeholder 2">
            <a:extLst>
              <a:ext uri="{FF2B5EF4-FFF2-40B4-BE49-F238E27FC236}">
                <a16:creationId xmlns:a16="http://schemas.microsoft.com/office/drawing/2014/main" id="{76EA6D1D-0CC4-4E2F-9CC5-3421A3725AE7}"/>
              </a:ext>
            </a:extLst>
          </p:cNvPr>
          <p:cNvSpPr>
            <a:spLocks noGrp="1"/>
          </p:cNvSpPr>
          <p:nvPr>
            <p:ph sz="quarter" idx="13"/>
          </p:nvPr>
        </p:nvSpPr>
        <p:spPr/>
        <p:txBody>
          <a:bodyPr/>
          <a:lstStyle/>
          <a:p>
            <a:r>
              <a:rPr lang="en-US" dirty="0"/>
              <a:t>We are now building the “query” side</a:t>
            </a:r>
          </a:p>
          <a:p>
            <a:r>
              <a:rPr lang="en-US" dirty="0"/>
              <a:t>It’s A kind of “materialized view”</a:t>
            </a:r>
          </a:p>
          <a:p>
            <a:r>
              <a:rPr lang="en-US" dirty="0"/>
              <a:t>The events will be captured and will be used to store simply readable models</a:t>
            </a:r>
          </a:p>
          <a:p>
            <a:r>
              <a:rPr lang="en-US" dirty="0"/>
              <a:t>Since they use topics “infinite” views can be built</a:t>
            </a:r>
          </a:p>
          <a:p>
            <a:r>
              <a:rPr lang="en-US" dirty="0"/>
              <a:t>The events are not checked because, being facts, are always valid</a:t>
            </a:r>
          </a:p>
          <a:p>
            <a:r>
              <a:rPr lang="en-US" dirty="0"/>
              <a:t>This side can be simple up to the point of having direct SQL calls, rest API and event handler in the same classes</a:t>
            </a:r>
          </a:p>
        </p:txBody>
      </p:sp>
    </p:spTree>
    <p:extLst>
      <p:ext uri="{BB962C8B-B14F-4D97-AF65-F5344CB8AC3E}">
        <p14:creationId xmlns:p14="http://schemas.microsoft.com/office/powerpoint/2010/main" val="2577884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55D1-A4EF-4F68-957D-717A218B7C68}"/>
              </a:ext>
            </a:extLst>
          </p:cNvPr>
          <p:cNvSpPr>
            <a:spLocks noGrp="1"/>
          </p:cNvSpPr>
          <p:nvPr>
            <p:ph type="title"/>
          </p:nvPr>
        </p:nvSpPr>
        <p:spPr/>
        <p:txBody>
          <a:bodyPr/>
          <a:lstStyle/>
          <a:p>
            <a:r>
              <a:rPr lang="en-US" dirty="0"/>
              <a:t>T10: refactoring</a:t>
            </a:r>
          </a:p>
        </p:txBody>
      </p:sp>
      <p:sp>
        <p:nvSpPr>
          <p:cNvPr id="3" name="Content Placeholder 2">
            <a:extLst>
              <a:ext uri="{FF2B5EF4-FFF2-40B4-BE49-F238E27FC236}">
                <a16:creationId xmlns:a16="http://schemas.microsoft.com/office/drawing/2014/main" id="{76EA6D1D-0CC4-4E2F-9CC5-3421A3725AE7}"/>
              </a:ext>
            </a:extLst>
          </p:cNvPr>
          <p:cNvSpPr>
            <a:spLocks noGrp="1"/>
          </p:cNvSpPr>
          <p:nvPr>
            <p:ph sz="quarter" idx="13"/>
          </p:nvPr>
        </p:nvSpPr>
        <p:spPr/>
        <p:txBody>
          <a:bodyPr/>
          <a:lstStyle/>
          <a:p>
            <a:r>
              <a:rPr lang="en-US" dirty="0"/>
              <a:t>The event store should save serialized data in json BUT must know the types!</a:t>
            </a:r>
          </a:p>
          <a:p>
            <a:r>
              <a:rPr lang="en-US" dirty="0"/>
              <a:t>The serialization process for the events can be extracted to a utility service</a:t>
            </a:r>
          </a:p>
          <a:p>
            <a:r>
              <a:rPr lang="en-US" dirty="0"/>
              <a:t>Same goes with the identification of the apply methods to rehydrate the aggregate</a:t>
            </a:r>
          </a:p>
          <a:p>
            <a:r>
              <a:rPr lang="en-US" dirty="0"/>
              <a:t>We will use the factory and singleton patterns for this</a:t>
            </a:r>
          </a:p>
          <a:p>
            <a:pPr lvl="1"/>
            <a:r>
              <a:rPr lang="en-US" dirty="0"/>
              <a:t>Allowing a way to unit test everything</a:t>
            </a:r>
          </a:p>
        </p:txBody>
      </p:sp>
    </p:spTree>
    <p:extLst>
      <p:ext uri="{BB962C8B-B14F-4D97-AF65-F5344CB8AC3E}">
        <p14:creationId xmlns:p14="http://schemas.microsoft.com/office/powerpoint/2010/main" val="29516757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red blue pill">
            <a:hlinkClick r:id="rId3"/>
            <a:extLst>
              <a:ext uri="{FF2B5EF4-FFF2-40B4-BE49-F238E27FC236}">
                <a16:creationId xmlns:a16="http://schemas.microsoft.com/office/drawing/2014/main" id="{D10D2810-CA19-411B-84D5-AF5AD3CAAE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611" y="860310"/>
            <a:ext cx="10941978" cy="45142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96E31A5-4CAC-443F-BC58-BD104A1C5A52}"/>
              </a:ext>
            </a:extLst>
          </p:cNvPr>
          <p:cNvSpPr>
            <a:spLocks noGrp="1"/>
          </p:cNvSpPr>
          <p:nvPr>
            <p:ph type="title"/>
          </p:nvPr>
        </p:nvSpPr>
        <p:spPr/>
        <p:txBody>
          <a:bodyPr/>
          <a:lstStyle/>
          <a:p>
            <a:r>
              <a:rPr lang="en-US" dirty="0"/>
              <a:t>CQRS-04, the red pill</a:t>
            </a:r>
          </a:p>
        </p:txBody>
      </p:sp>
      <p:sp>
        <p:nvSpPr>
          <p:cNvPr id="3" name="Content Placeholder 2">
            <a:extLst>
              <a:ext uri="{FF2B5EF4-FFF2-40B4-BE49-F238E27FC236}">
                <a16:creationId xmlns:a16="http://schemas.microsoft.com/office/drawing/2014/main" id="{0DFE1FB3-47AF-4AE5-A002-577559F50264}"/>
              </a:ext>
            </a:extLst>
          </p:cNvPr>
          <p:cNvSpPr>
            <a:spLocks noGrp="1"/>
          </p:cNvSpPr>
          <p:nvPr>
            <p:ph sz="quarter" idx="13"/>
          </p:nvPr>
        </p:nvSpPr>
        <p:spPr/>
        <p:txBody>
          <a:bodyPr/>
          <a:lstStyle/>
          <a:p>
            <a:pPr marL="0" indent="0">
              <a:buNone/>
            </a:pPr>
            <a:endParaRPr lang="en-US" dirty="0"/>
          </a:p>
        </p:txBody>
      </p:sp>
    </p:spTree>
    <p:extLst>
      <p:ext uri="{BB962C8B-B14F-4D97-AF65-F5344CB8AC3E}">
        <p14:creationId xmlns:p14="http://schemas.microsoft.com/office/powerpoint/2010/main" val="39526217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422FC-F0E0-4987-B5CB-7E74142A131F}"/>
              </a:ext>
            </a:extLst>
          </p:cNvPr>
          <p:cNvSpPr>
            <a:spLocks noGrp="1"/>
          </p:cNvSpPr>
          <p:nvPr>
            <p:ph type="title"/>
          </p:nvPr>
        </p:nvSpPr>
        <p:spPr/>
        <p:txBody>
          <a:bodyPr/>
          <a:lstStyle/>
          <a:p>
            <a:r>
              <a:rPr lang="en-US" dirty="0" err="1"/>
              <a:t>nservicebus</a:t>
            </a:r>
            <a:endParaRPr lang="en-US" dirty="0"/>
          </a:p>
        </p:txBody>
      </p:sp>
      <p:sp>
        <p:nvSpPr>
          <p:cNvPr id="3" name="Content Placeholder 2">
            <a:extLst>
              <a:ext uri="{FF2B5EF4-FFF2-40B4-BE49-F238E27FC236}">
                <a16:creationId xmlns:a16="http://schemas.microsoft.com/office/drawing/2014/main" id="{7A3B5BB5-1111-43E4-83E8-D42BC726EBEC}"/>
              </a:ext>
            </a:extLst>
          </p:cNvPr>
          <p:cNvSpPr>
            <a:spLocks noGrp="1"/>
          </p:cNvSpPr>
          <p:nvPr>
            <p:ph sz="quarter" idx="13"/>
          </p:nvPr>
        </p:nvSpPr>
        <p:spPr/>
        <p:txBody>
          <a:bodyPr/>
          <a:lstStyle/>
          <a:p>
            <a:r>
              <a:rPr lang="en-US" dirty="0"/>
              <a:t>Real service bus</a:t>
            </a:r>
          </a:p>
          <a:p>
            <a:r>
              <a:rPr lang="en-US" dirty="0"/>
              <a:t>Can send delayed messages</a:t>
            </a:r>
          </a:p>
          <a:p>
            <a:r>
              <a:rPr lang="en-US" dirty="0"/>
              <a:t>Can handle sagas</a:t>
            </a:r>
          </a:p>
          <a:p>
            <a:r>
              <a:rPr lang="en-US" dirty="0"/>
              <a:t>Automatically register the handlers</a:t>
            </a:r>
          </a:p>
          <a:p>
            <a:r>
              <a:rPr lang="en-US" dirty="0"/>
              <a:t>Can be configured to use several transport (e.g. RabbitMQ, SqlServer etc.)</a:t>
            </a:r>
          </a:p>
        </p:txBody>
      </p:sp>
      <p:sp>
        <p:nvSpPr>
          <p:cNvPr id="4" name="Content Placeholder 3">
            <a:extLst>
              <a:ext uri="{FF2B5EF4-FFF2-40B4-BE49-F238E27FC236}">
                <a16:creationId xmlns:a16="http://schemas.microsoft.com/office/drawing/2014/main" id="{5BA8AA74-73F4-4340-B217-87A96AE213EE}"/>
              </a:ext>
            </a:extLst>
          </p:cNvPr>
          <p:cNvSpPr>
            <a:spLocks noGrp="1"/>
          </p:cNvSpPr>
          <p:nvPr>
            <p:ph sz="quarter" idx="14"/>
          </p:nvPr>
        </p:nvSpPr>
        <p:spPr/>
        <p:txBody>
          <a:bodyPr/>
          <a:lstStyle/>
          <a:p>
            <a:r>
              <a:rPr lang="en-US" dirty="0"/>
              <a:t>We use the default di from .NET CORE</a:t>
            </a:r>
          </a:p>
          <a:p>
            <a:pPr lvl="1"/>
            <a:r>
              <a:rPr lang="en-US" dirty="0"/>
              <a:t>Registering the repositories</a:t>
            </a:r>
          </a:p>
          <a:p>
            <a:pPr lvl="1"/>
            <a:r>
              <a:rPr lang="en-US" dirty="0"/>
              <a:t>Configuring the NSB endpoints</a:t>
            </a:r>
          </a:p>
          <a:p>
            <a:pPr lvl="1"/>
            <a:r>
              <a:rPr lang="en-US" dirty="0"/>
              <a:t>Using the “dev” </a:t>
            </a:r>
            <a:r>
              <a:rPr lang="en-US" dirty="0" err="1"/>
              <a:t>nsb</a:t>
            </a:r>
            <a:r>
              <a:rPr lang="en-US" dirty="0"/>
              <a:t> channel</a:t>
            </a:r>
          </a:p>
          <a:p>
            <a:r>
              <a:rPr lang="en-US" dirty="0"/>
              <a:t>An API will be added to request commands</a:t>
            </a:r>
          </a:p>
          <a:p>
            <a:r>
              <a:rPr lang="en-US" dirty="0"/>
              <a:t>A BDD - </a:t>
            </a:r>
            <a:r>
              <a:rPr lang="en-US" dirty="0" err="1"/>
              <a:t>SpecFlow</a:t>
            </a:r>
            <a:r>
              <a:rPr lang="en-US" dirty="0"/>
              <a:t> suite is added</a:t>
            </a:r>
          </a:p>
        </p:txBody>
      </p:sp>
    </p:spTree>
    <p:extLst>
      <p:ext uri="{BB962C8B-B14F-4D97-AF65-F5344CB8AC3E}">
        <p14:creationId xmlns:p14="http://schemas.microsoft.com/office/powerpoint/2010/main" val="20531678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A6987EF-A05C-4E21-8B30-21BE13F6444D}"/>
              </a:ext>
            </a:extLst>
          </p:cNvPr>
          <p:cNvPicPr>
            <a:picLocks noChangeAspect="1"/>
          </p:cNvPicPr>
          <p:nvPr/>
        </p:nvPicPr>
        <p:blipFill>
          <a:blip r:embed="rId2"/>
          <a:stretch>
            <a:fillRect/>
          </a:stretch>
        </p:blipFill>
        <p:spPr>
          <a:xfrm>
            <a:off x="487291" y="638300"/>
            <a:ext cx="10917023" cy="4821148"/>
          </a:xfrm>
          <a:prstGeom prst="rect">
            <a:avLst/>
          </a:prstGeom>
        </p:spPr>
      </p:pic>
      <p:sp>
        <p:nvSpPr>
          <p:cNvPr id="2" name="Title 1">
            <a:extLst>
              <a:ext uri="{FF2B5EF4-FFF2-40B4-BE49-F238E27FC236}">
                <a16:creationId xmlns:a16="http://schemas.microsoft.com/office/drawing/2014/main" id="{8FA9AFB0-0795-4F4E-91D6-B34E1F10387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91F587D3-0751-4269-9409-CADB06CCBE81}"/>
              </a:ext>
            </a:extLst>
          </p:cNvPr>
          <p:cNvSpPr>
            <a:spLocks noGrp="1"/>
          </p:cNvSpPr>
          <p:nvPr>
            <p:ph sz="quarter" idx="13"/>
          </p:nvPr>
        </p:nvSpPr>
        <p:spPr/>
        <p:txBody>
          <a:bodyPr/>
          <a:lstStyle/>
          <a:p>
            <a:r>
              <a:rPr lang="en-US" dirty="0"/>
              <a:t>Eric Evans, Domain-Driven Design, Addison-Wesley, 2003</a:t>
            </a:r>
          </a:p>
          <a:p>
            <a:r>
              <a:rPr lang="en-US" dirty="0"/>
              <a:t>Jimmy Nilsson, Applying Domain-Driven Design and Patterns, Pearson, 2006</a:t>
            </a:r>
          </a:p>
          <a:p>
            <a:r>
              <a:rPr lang="en-US" dirty="0"/>
              <a:t>Vaughn Vernon, Implementing Domain Driven Design, Pearson, 2013</a:t>
            </a:r>
          </a:p>
          <a:p>
            <a:r>
              <a:rPr lang="en-US" dirty="0" err="1"/>
              <a:t>NServiceBus</a:t>
            </a:r>
            <a:r>
              <a:rPr lang="en-US" dirty="0"/>
              <a:t>, https://particular.net/nservicebus</a:t>
            </a:r>
          </a:p>
          <a:p>
            <a:r>
              <a:rPr lang="en-US" dirty="0"/>
              <a:t>Martin </a:t>
            </a:r>
            <a:r>
              <a:rPr lang="en-US" dirty="0" err="1"/>
              <a:t>Folwer</a:t>
            </a:r>
            <a:r>
              <a:rPr lang="en-US" dirty="0"/>
              <a:t>, https://martinfowler.com/</a:t>
            </a:r>
          </a:p>
          <a:p>
            <a:r>
              <a:rPr lang="en-US" dirty="0"/>
              <a:t>Jimmy </a:t>
            </a:r>
            <a:r>
              <a:rPr lang="en-US" dirty="0" err="1"/>
              <a:t>Bogard</a:t>
            </a:r>
            <a:r>
              <a:rPr lang="en-US" dirty="0"/>
              <a:t>, https://jimmybogard.com/</a:t>
            </a:r>
          </a:p>
        </p:txBody>
      </p:sp>
    </p:spTree>
    <p:extLst>
      <p:ext uri="{BB962C8B-B14F-4D97-AF65-F5344CB8AC3E}">
        <p14:creationId xmlns:p14="http://schemas.microsoft.com/office/powerpoint/2010/main" val="32437075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9AFB0-0795-4F4E-91D6-B34E1F103877}"/>
              </a:ext>
            </a:extLst>
          </p:cNvPr>
          <p:cNvSpPr>
            <a:spLocks noGrp="1"/>
          </p:cNvSpPr>
          <p:nvPr>
            <p:ph type="title"/>
          </p:nvPr>
        </p:nvSpPr>
        <p:spPr/>
        <p:txBody>
          <a:bodyPr/>
          <a:lstStyle/>
          <a:p>
            <a:r>
              <a:rPr lang="en-US" dirty="0"/>
              <a:t>Thank you for your time</a:t>
            </a:r>
          </a:p>
        </p:txBody>
      </p:sp>
      <p:sp>
        <p:nvSpPr>
          <p:cNvPr id="3" name="Content Placeholder 2">
            <a:extLst>
              <a:ext uri="{FF2B5EF4-FFF2-40B4-BE49-F238E27FC236}">
                <a16:creationId xmlns:a16="http://schemas.microsoft.com/office/drawing/2014/main" id="{91F587D3-0751-4269-9409-CADB06CCBE81}"/>
              </a:ext>
            </a:extLst>
          </p:cNvPr>
          <p:cNvSpPr>
            <a:spLocks noGrp="1"/>
          </p:cNvSpPr>
          <p:nvPr>
            <p:ph sz="quarter" idx="13"/>
          </p:nvPr>
        </p:nvSpPr>
        <p:spPr/>
        <p:txBody>
          <a:bodyPr/>
          <a:lstStyle/>
          <a:p>
            <a:r>
              <a:rPr lang="it-IT" dirty="0"/>
              <a:t>Enrico Da Ros:</a:t>
            </a:r>
          </a:p>
          <a:p>
            <a:pPr lvl="1"/>
            <a:r>
              <a:rPr lang="it-IT" dirty="0"/>
              <a:t>E-mail: edr@kendar.org</a:t>
            </a:r>
          </a:p>
          <a:p>
            <a:pPr lvl="1"/>
            <a:r>
              <a:rPr lang="it-IT" dirty="0"/>
              <a:t>Linkedin: https://www.linkedin.com/in/enricodaros/</a:t>
            </a:r>
          </a:p>
          <a:p>
            <a:pPr lvl="1"/>
            <a:r>
              <a:rPr lang="it-IT" dirty="0"/>
              <a:t>Slides </a:t>
            </a:r>
            <a:r>
              <a:rPr lang="it-IT"/>
              <a:t>and code: </a:t>
            </a:r>
            <a:r>
              <a:rPr lang="it-IT" dirty="0"/>
              <a:t>https://github.com/kendarorg/CQRS101</a:t>
            </a:r>
            <a:endParaRPr lang="en-US" dirty="0"/>
          </a:p>
        </p:txBody>
      </p:sp>
    </p:spTree>
    <p:extLst>
      <p:ext uri="{BB962C8B-B14F-4D97-AF65-F5344CB8AC3E}">
        <p14:creationId xmlns:p14="http://schemas.microsoft.com/office/powerpoint/2010/main" val="1382476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9861E-A9E5-429E-943D-7180F05CA4FF}"/>
              </a:ext>
            </a:extLst>
          </p:cNvPr>
          <p:cNvSpPr>
            <a:spLocks noGrp="1"/>
          </p:cNvSpPr>
          <p:nvPr>
            <p:ph type="title"/>
          </p:nvPr>
        </p:nvSpPr>
        <p:spPr/>
        <p:txBody>
          <a:bodyPr/>
          <a:lstStyle/>
          <a:p>
            <a:r>
              <a:rPr lang="en-US" dirty="0"/>
              <a:t>ES: the origin</a:t>
            </a:r>
          </a:p>
        </p:txBody>
      </p:sp>
      <p:sp>
        <p:nvSpPr>
          <p:cNvPr id="3" name="Content Placeholder 2">
            <a:extLst>
              <a:ext uri="{FF2B5EF4-FFF2-40B4-BE49-F238E27FC236}">
                <a16:creationId xmlns:a16="http://schemas.microsoft.com/office/drawing/2014/main" id="{75944053-3997-4C48-BBE7-9B7B5AD37BDF}"/>
              </a:ext>
            </a:extLst>
          </p:cNvPr>
          <p:cNvSpPr>
            <a:spLocks noGrp="1"/>
          </p:cNvSpPr>
          <p:nvPr>
            <p:ph sz="quarter" idx="13"/>
          </p:nvPr>
        </p:nvSpPr>
        <p:spPr/>
        <p:txBody>
          <a:bodyPr/>
          <a:lstStyle/>
          <a:p>
            <a:r>
              <a:rPr lang="en-US" dirty="0"/>
              <a:t>Defined by </a:t>
            </a:r>
            <a:r>
              <a:rPr lang="en-US" dirty="0" err="1"/>
              <a:t>FowLer</a:t>
            </a:r>
            <a:r>
              <a:rPr lang="en-US" dirty="0"/>
              <a:t> in 2005</a:t>
            </a:r>
          </a:p>
          <a:p>
            <a:r>
              <a:rPr lang="en-US" dirty="0"/>
              <a:t>“The fundamental idea of Event Sourcing is that of ensuring every change to the state of an application is captured in an event object, and that these event objects are themselves stored in the sequence they were applied for the same lifetime as the application state itself.”</a:t>
            </a:r>
          </a:p>
        </p:txBody>
      </p:sp>
    </p:spTree>
    <p:extLst>
      <p:ext uri="{BB962C8B-B14F-4D97-AF65-F5344CB8AC3E}">
        <p14:creationId xmlns:p14="http://schemas.microsoft.com/office/powerpoint/2010/main" val="3179369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33597-2FFA-401A-B77B-366100AF94DE}"/>
              </a:ext>
            </a:extLst>
          </p:cNvPr>
          <p:cNvSpPr>
            <a:spLocks noGrp="1"/>
          </p:cNvSpPr>
          <p:nvPr>
            <p:ph type="title"/>
          </p:nvPr>
        </p:nvSpPr>
        <p:spPr/>
        <p:txBody>
          <a:bodyPr/>
          <a:lstStyle/>
          <a:p>
            <a:r>
              <a:rPr lang="en-US" dirty="0"/>
              <a:t>10k ft view</a:t>
            </a:r>
          </a:p>
        </p:txBody>
      </p:sp>
      <p:sp>
        <p:nvSpPr>
          <p:cNvPr id="3" name="Content Placeholder 2">
            <a:extLst>
              <a:ext uri="{FF2B5EF4-FFF2-40B4-BE49-F238E27FC236}">
                <a16:creationId xmlns:a16="http://schemas.microsoft.com/office/drawing/2014/main" id="{37B0678D-5C3D-4C08-9C43-1D4AD062791C}"/>
              </a:ext>
            </a:extLst>
          </p:cNvPr>
          <p:cNvSpPr>
            <a:spLocks noGrp="1"/>
          </p:cNvSpPr>
          <p:nvPr>
            <p:ph sz="quarter" idx="13"/>
          </p:nvPr>
        </p:nvSpPr>
        <p:spPr/>
        <p:txBody>
          <a:bodyPr>
            <a:normAutofit/>
          </a:bodyPr>
          <a:lstStyle/>
          <a:p>
            <a:r>
              <a:rPr lang="en-US" dirty="0"/>
              <a:t>Command bus to send command</a:t>
            </a:r>
          </a:p>
          <a:p>
            <a:r>
              <a:rPr lang="en-US" dirty="0"/>
              <a:t>Command handler to manage aggregate roots</a:t>
            </a:r>
          </a:p>
          <a:p>
            <a:r>
              <a:rPr lang="en-US" dirty="0"/>
              <a:t>Event bus to communicate</a:t>
            </a:r>
          </a:p>
          <a:p>
            <a:r>
              <a:rPr lang="en-US" dirty="0"/>
              <a:t>Event handler to receive the events on aggregates saving</a:t>
            </a:r>
          </a:p>
          <a:p>
            <a:r>
              <a:rPr lang="en-US" dirty="0"/>
              <a:t>query processor/view</a:t>
            </a:r>
          </a:p>
          <a:p>
            <a:endParaRPr lang="en-US" dirty="0"/>
          </a:p>
        </p:txBody>
      </p:sp>
      <p:pic>
        <p:nvPicPr>
          <p:cNvPr id="8" name="Content Placeholder 7" descr="A screenshot of a cell phone&#10;&#10;Description automatically generated">
            <a:extLst>
              <a:ext uri="{FF2B5EF4-FFF2-40B4-BE49-F238E27FC236}">
                <a16:creationId xmlns:a16="http://schemas.microsoft.com/office/drawing/2014/main" id="{4137EC47-6FDE-4670-B2D4-CE4DBEC4D7A7}"/>
              </a:ext>
            </a:extLst>
          </p:cNvPr>
          <p:cNvPicPr>
            <a:picLocks noGrp="1" noChangeAspect="1"/>
          </p:cNvPicPr>
          <p:nvPr>
            <p:ph sz="quarter" idx="14"/>
          </p:nvPr>
        </p:nvPicPr>
        <p:blipFill>
          <a:blip r:embed="rId2"/>
          <a:stretch>
            <a:fillRect/>
          </a:stretch>
        </p:blipFill>
        <p:spPr>
          <a:xfrm>
            <a:off x="5994400" y="2264141"/>
            <a:ext cx="5086350" cy="2910743"/>
          </a:xfrm>
        </p:spPr>
      </p:pic>
    </p:spTree>
    <p:extLst>
      <p:ext uri="{BB962C8B-B14F-4D97-AF65-F5344CB8AC3E}">
        <p14:creationId xmlns:p14="http://schemas.microsoft.com/office/powerpoint/2010/main" val="3717185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05B504-9B80-4847-8E2E-BD0BCB683D8E}"/>
              </a:ext>
            </a:extLst>
          </p:cNvPr>
          <p:cNvPicPr>
            <a:picLocks noChangeAspect="1"/>
          </p:cNvPicPr>
          <p:nvPr/>
        </p:nvPicPr>
        <p:blipFill>
          <a:blip r:embed="rId2"/>
          <a:stretch>
            <a:fillRect/>
          </a:stretch>
        </p:blipFill>
        <p:spPr>
          <a:xfrm>
            <a:off x="472953" y="685800"/>
            <a:ext cx="10820399" cy="4886422"/>
          </a:xfrm>
          <a:prstGeom prst="rect">
            <a:avLst/>
          </a:prstGeom>
        </p:spPr>
      </p:pic>
      <p:sp>
        <p:nvSpPr>
          <p:cNvPr id="2" name="Title 1">
            <a:extLst>
              <a:ext uri="{FF2B5EF4-FFF2-40B4-BE49-F238E27FC236}">
                <a16:creationId xmlns:a16="http://schemas.microsoft.com/office/drawing/2014/main" id="{C03555D1-A4EF-4F68-957D-717A218B7C68}"/>
              </a:ext>
            </a:extLst>
          </p:cNvPr>
          <p:cNvSpPr>
            <a:spLocks noGrp="1"/>
          </p:cNvSpPr>
          <p:nvPr>
            <p:ph type="title"/>
          </p:nvPr>
        </p:nvSpPr>
        <p:spPr/>
        <p:txBody>
          <a:bodyPr/>
          <a:lstStyle/>
          <a:p>
            <a:r>
              <a:rPr lang="en-US" dirty="0"/>
              <a:t>T01: Aggregate root</a:t>
            </a:r>
          </a:p>
        </p:txBody>
      </p:sp>
      <p:sp>
        <p:nvSpPr>
          <p:cNvPr id="3" name="Content Placeholder 2">
            <a:extLst>
              <a:ext uri="{FF2B5EF4-FFF2-40B4-BE49-F238E27FC236}">
                <a16:creationId xmlns:a16="http://schemas.microsoft.com/office/drawing/2014/main" id="{76EA6D1D-0CC4-4E2F-9CC5-3421A3725AE7}"/>
              </a:ext>
            </a:extLst>
          </p:cNvPr>
          <p:cNvSpPr>
            <a:spLocks noGrp="1"/>
          </p:cNvSpPr>
          <p:nvPr>
            <p:ph sz="quarter" idx="13"/>
          </p:nvPr>
        </p:nvSpPr>
        <p:spPr/>
        <p:txBody>
          <a:bodyPr/>
          <a:lstStyle/>
          <a:p>
            <a:r>
              <a:rPr lang="en-US" dirty="0"/>
              <a:t>A DDD aggregate is a cluster of domain objects that can be treated as a single unit.</a:t>
            </a:r>
          </a:p>
          <a:p>
            <a:r>
              <a:rPr lang="en-US" dirty="0"/>
              <a:t>The aggregate root will expose methods and produces events</a:t>
            </a:r>
          </a:p>
          <a:p>
            <a:r>
              <a:rPr lang="en-US" dirty="0"/>
              <a:t>Contains everything needed for semantic validation</a:t>
            </a:r>
          </a:p>
          <a:p>
            <a:r>
              <a:rPr lang="en-US" dirty="0"/>
              <a:t>Is implemented through a list of events</a:t>
            </a:r>
          </a:p>
          <a:p>
            <a:r>
              <a:rPr lang="en-US" dirty="0"/>
              <a:t>Does not expose any property</a:t>
            </a:r>
          </a:p>
          <a:p>
            <a:r>
              <a:rPr lang="en-US" dirty="0"/>
              <a:t>Contains all the business logic</a:t>
            </a:r>
          </a:p>
          <a:p>
            <a:endParaRPr lang="en-US" dirty="0"/>
          </a:p>
        </p:txBody>
      </p:sp>
    </p:spTree>
    <p:extLst>
      <p:ext uri="{BB962C8B-B14F-4D97-AF65-F5344CB8AC3E}">
        <p14:creationId xmlns:p14="http://schemas.microsoft.com/office/powerpoint/2010/main" val="7770897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55D1-A4EF-4F68-957D-717A218B7C68}"/>
              </a:ext>
            </a:extLst>
          </p:cNvPr>
          <p:cNvSpPr>
            <a:spLocks noGrp="1"/>
          </p:cNvSpPr>
          <p:nvPr>
            <p:ph type="title"/>
          </p:nvPr>
        </p:nvSpPr>
        <p:spPr/>
        <p:txBody>
          <a:bodyPr/>
          <a:lstStyle/>
          <a:p>
            <a:r>
              <a:rPr lang="en-US" dirty="0"/>
              <a:t>T02: command handler</a:t>
            </a:r>
          </a:p>
        </p:txBody>
      </p:sp>
      <p:sp>
        <p:nvSpPr>
          <p:cNvPr id="3" name="Content Placeholder 2">
            <a:extLst>
              <a:ext uri="{FF2B5EF4-FFF2-40B4-BE49-F238E27FC236}">
                <a16:creationId xmlns:a16="http://schemas.microsoft.com/office/drawing/2014/main" id="{76EA6D1D-0CC4-4E2F-9CC5-3421A3725AE7}"/>
              </a:ext>
            </a:extLst>
          </p:cNvPr>
          <p:cNvSpPr>
            <a:spLocks noGrp="1"/>
          </p:cNvSpPr>
          <p:nvPr>
            <p:ph sz="quarter" idx="13"/>
          </p:nvPr>
        </p:nvSpPr>
        <p:spPr/>
        <p:txBody>
          <a:bodyPr/>
          <a:lstStyle/>
          <a:p>
            <a:r>
              <a:rPr lang="en-US" dirty="0"/>
              <a:t>Handle the commands send via a bus and executes the corresponding aggregate root methods</a:t>
            </a:r>
          </a:p>
          <a:p>
            <a:r>
              <a:rPr lang="en-US" dirty="0"/>
              <a:t>Does the syntactic validation</a:t>
            </a:r>
          </a:p>
          <a:p>
            <a:r>
              <a:rPr lang="en-US" dirty="0"/>
              <a:t>The commands are the imperative requests to the aggregate root</a:t>
            </a:r>
          </a:p>
          <a:p>
            <a:r>
              <a:rPr lang="en-US" dirty="0"/>
              <a:t>Retrieves data from other aggregates or services giving it to the aggregate root</a:t>
            </a:r>
          </a:p>
          <a:p>
            <a:r>
              <a:rPr lang="en-US" dirty="0"/>
              <a:t>Save the aggregate on the event store</a:t>
            </a:r>
          </a:p>
        </p:txBody>
      </p:sp>
    </p:spTree>
    <p:extLst>
      <p:ext uri="{BB962C8B-B14F-4D97-AF65-F5344CB8AC3E}">
        <p14:creationId xmlns:p14="http://schemas.microsoft.com/office/powerpoint/2010/main" val="1462865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F73B49-8D79-46B0-93E1-C444CC166DCC}"/>
              </a:ext>
            </a:extLst>
          </p:cNvPr>
          <p:cNvPicPr>
            <a:picLocks noChangeAspect="1"/>
          </p:cNvPicPr>
          <p:nvPr/>
        </p:nvPicPr>
        <p:blipFill>
          <a:blip r:embed="rId2"/>
          <a:stretch>
            <a:fillRect/>
          </a:stretch>
        </p:blipFill>
        <p:spPr>
          <a:xfrm>
            <a:off x="685800" y="306350"/>
            <a:ext cx="10563447" cy="5297007"/>
          </a:xfrm>
          <a:prstGeom prst="rect">
            <a:avLst/>
          </a:prstGeom>
        </p:spPr>
      </p:pic>
      <p:sp>
        <p:nvSpPr>
          <p:cNvPr id="2" name="Title 1">
            <a:extLst>
              <a:ext uri="{FF2B5EF4-FFF2-40B4-BE49-F238E27FC236}">
                <a16:creationId xmlns:a16="http://schemas.microsoft.com/office/drawing/2014/main" id="{C03555D1-A4EF-4F68-957D-717A218B7C68}"/>
              </a:ext>
            </a:extLst>
          </p:cNvPr>
          <p:cNvSpPr>
            <a:spLocks noGrp="1"/>
          </p:cNvSpPr>
          <p:nvPr>
            <p:ph type="title"/>
          </p:nvPr>
        </p:nvSpPr>
        <p:spPr/>
        <p:txBody>
          <a:bodyPr/>
          <a:lstStyle/>
          <a:p>
            <a:r>
              <a:rPr lang="en-US" dirty="0"/>
              <a:t>T03: Event store</a:t>
            </a:r>
          </a:p>
        </p:txBody>
      </p:sp>
      <p:sp>
        <p:nvSpPr>
          <p:cNvPr id="3" name="Content Placeholder 2">
            <a:extLst>
              <a:ext uri="{FF2B5EF4-FFF2-40B4-BE49-F238E27FC236}">
                <a16:creationId xmlns:a16="http://schemas.microsoft.com/office/drawing/2014/main" id="{76EA6D1D-0CC4-4E2F-9CC5-3421A3725AE7}"/>
              </a:ext>
            </a:extLst>
          </p:cNvPr>
          <p:cNvSpPr>
            <a:spLocks noGrp="1"/>
          </p:cNvSpPr>
          <p:nvPr>
            <p:ph sz="quarter" idx="13"/>
          </p:nvPr>
        </p:nvSpPr>
        <p:spPr/>
        <p:txBody>
          <a:bodyPr/>
          <a:lstStyle/>
          <a:p>
            <a:r>
              <a:rPr lang="en-US" dirty="0"/>
              <a:t>In this new project we extract the logic of the event store in a separate class</a:t>
            </a:r>
          </a:p>
          <a:p>
            <a:r>
              <a:rPr lang="en-US" dirty="0"/>
              <a:t>Needed to save all events</a:t>
            </a:r>
          </a:p>
          <a:p>
            <a:r>
              <a:rPr lang="en-US" dirty="0"/>
              <a:t>Can save a list of events taking care of the ordering</a:t>
            </a:r>
          </a:p>
          <a:p>
            <a:r>
              <a:rPr lang="en-US" dirty="0"/>
              <a:t>Can retrieve a list of events corresponding to a certain aggregate id</a:t>
            </a:r>
          </a:p>
        </p:txBody>
      </p:sp>
    </p:spTree>
    <p:extLst>
      <p:ext uri="{BB962C8B-B14F-4D97-AF65-F5344CB8AC3E}">
        <p14:creationId xmlns:p14="http://schemas.microsoft.com/office/powerpoint/2010/main" val="1313095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555D1-A4EF-4F68-957D-717A218B7C68}"/>
              </a:ext>
            </a:extLst>
          </p:cNvPr>
          <p:cNvSpPr>
            <a:spLocks noGrp="1"/>
          </p:cNvSpPr>
          <p:nvPr>
            <p:ph type="title"/>
          </p:nvPr>
        </p:nvSpPr>
        <p:spPr/>
        <p:txBody>
          <a:bodyPr/>
          <a:lstStyle/>
          <a:p>
            <a:r>
              <a:rPr lang="en-US" dirty="0"/>
              <a:t>T04: “modifying aggregates”</a:t>
            </a:r>
          </a:p>
        </p:txBody>
      </p:sp>
      <p:sp>
        <p:nvSpPr>
          <p:cNvPr id="3" name="Content Placeholder 2">
            <a:extLst>
              <a:ext uri="{FF2B5EF4-FFF2-40B4-BE49-F238E27FC236}">
                <a16:creationId xmlns:a16="http://schemas.microsoft.com/office/drawing/2014/main" id="{76EA6D1D-0CC4-4E2F-9CC5-3421A3725AE7}"/>
              </a:ext>
            </a:extLst>
          </p:cNvPr>
          <p:cNvSpPr>
            <a:spLocks noGrp="1"/>
          </p:cNvSpPr>
          <p:nvPr>
            <p:ph sz="quarter" idx="13"/>
          </p:nvPr>
        </p:nvSpPr>
        <p:spPr/>
        <p:txBody>
          <a:bodyPr/>
          <a:lstStyle/>
          <a:p>
            <a:r>
              <a:rPr lang="en-US" dirty="0"/>
              <a:t>As soon as an aggregate operation is executed, the corresponding events are saved</a:t>
            </a:r>
          </a:p>
          <a:p>
            <a:r>
              <a:rPr lang="en-US" dirty="0"/>
              <a:t>When we modify an  aggregate the aggregate is loaded with the events in the store</a:t>
            </a:r>
          </a:p>
          <a:p>
            <a:r>
              <a:rPr lang="en-US" dirty="0"/>
              <a:t>Every modification requiring a state change has  a suitable “apply” method</a:t>
            </a:r>
          </a:p>
          <a:p>
            <a:r>
              <a:rPr lang="en-US" dirty="0"/>
              <a:t>All modifications after the aggregate loading will be considered “uncommitted”</a:t>
            </a:r>
          </a:p>
        </p:txBody>
      </p:sp>
    </p:spTree>
    <p:extLst>
      <p:ext uri="{BB962C8B-B14F-4D97-AF65-F5344CB8AC3E}">
        <p14:creationId xmlns:p14="http://schemas.microsoft.com/office/powerpoint/2010/main" val="39868480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39BE5C-C669-4CD8-B1EA-51C549B21972}"/>
              </a:ext>
            </a:extLst>
          </p:cNvPr>
          <p:cNvPicPr>
            <a:picLocks noChangeAspect="1"/>
          </p:cNvPicPr>
          <p:nvPr/>
        </p:nvPicPr>
        <p:blipFill>
          <a:blip r:embed="rId2"/>
          <a:stretch>
            <a:fillRect/>
          </a:stretch>
        </p:blipFill>
        <p:spPr>
          <a:xfrm>
            <a:off x="346649" y="278737"/>
            <a:ext cx="11008923" cy="5258534"/>
          </a:xfrm>
          <a:prstGeom prst="rect">
            <a:avLst/>
          </a:prstGeom>
        </p:spPr>
      </p:pic>
      <p:sp>
        <p:nvSpPr>
          <p:cNvPr id="2" name="Title 1">
            <a:extLst>
              <a:ext uri="{FF2B5EF4-FFF2-40B4-BE49-F238E27FC236}">
                <a16:creationId xmlns:a16="http://schemas.microsoft.com/office/drawing/2014/main" id="{C03555D1-A4EF-4F68-957D-717A218B7C68}"/>
              </a:ext>
            </a:extLst>
          </p:cNvPr>
          <p:cNvSpPr>
            <a:spLocks noGrp="1"/>
          </p:cNvSpPr>
          <p:nvPr>
            <p:ph type="title"/>
          </p:nvPr>
        </p:nvSpPr>
        <p:spPr/>
        <p:txBody>
          <a:bodyPr/>
          <a:lstStyle/>
          <a:p>
            <a:r>
              <a:rPr lang="en-US" dirty="0"/>
              <a:t>T05: Rehydration and event store</a:t>
            </a:r>
          </a:p>
        </p:txBody>
      </p:sp>
      <p:sp>
        <p:nvSpPr>
          <p:cNvPr id="3" name="Content Placeholder 2">
            <a:extLst>
              <a:ext uri="{FF2B5EF4-FFF2-40B4-BE49-F238E27FC236}">
                <a16:creationId xmlns:a16="http://schemas.microsoft.com/office/drawing/2014/main" id="{76EA6D1D-0CC4-4E2F-9CC5-3421A3725AE7}"/>
              </a:ext>
            </a:extLst>
          </p:cNvPr>
          <p:cNvSpPr>
            <a:spLocks noGrp="1"/>
          </p:cNvSpPr>
          <p:nvPr>
            <p:ph sz="quarter" idx="13"/>
          </p:nvPr>
        </p:nvSpPr>
        <p:spPr/>
        <p:txBody>
          <a:bodyPr/>
          <a:lstStyle/>
          <a:p>
            <a:r>
              <a:rPr lang="en-US" dirty="0"/>
              <a:t>Duty of the event store is to rehydrate the aggregate root</a:t>
            </a:r>
          </a:p>
          <a:p>
            <a:r>
              <a:rPr lang="en-US" dirty="0"/>
              <a:t>This means applying all the aggregate events until the last state</a:t>
            </a:r>
          </a:p>
          <a:p>
            <a:r>
              <a:rPr lang="en-US" dirty="0"/>
              <a:t>The event store will be able to instantiate the </a:t>
            </a:r>
            <a:r>
              <a:rPr lang="en-US" dirty="0" err="1"/>
              <a:t>aggregatE</a:t>
            </a:r>
            <a:endParaRPr lang="en-US" dirty="0"/>
          </a:p>
        </p:txBody>
      </p:sp>
    </p:spTree>
    <p:extLst>
      <p:ext uri="{BB962C8B-B14F-4D97-AF65-F5344CB8AC3E}">
        <p14:creationId xmlns:p14="http://schemas.microsoft.com/office/powerpoint/2010/main" val="4266738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E69C693-D027-462F-8384-68F1D1338C0A}"/>
              </a:ext>
            </a:extLst>
          </p:cNvPr>
          <p:cNvPicPr>
            <a:picLocks noChangeAspect="1"/>
          </p:cNvPicPr>
          <p:nvPr/>
        </p:nvPicPr>
        <p:blipFill>
          <a:blip r:embed="rId2"/>
          <a:stretch>
            <a:fillRect/>
          </a:stretch>
        </p:blipFill>
        <p:spPr>
          <a:xfrm>
            <a:off x="685800" y="685800"/>
            <a:ext cx="10394707" cy="4509491"/>
          </a:xfrm>
          <a:prstGeom prst="rect">
            <a:avLst/>
          </a:prstGeom>
        </p:spPr>
      </p:pic>
      <p:sp>
        <p:nvSpPr>
          <p:cNvPr id="2" name="Title 1">
            <a:extLst>
              <a:ext uri="{FF2B5EF4-FFF2-40B4-BE49-F238E27FC236}">
                <a16:creationId xmlns:a16="http://schemas.microsoft.com/office/drawing/2014/main" id="{C03555D1-A4EF-4F68-957D-717A218B7C68}"/>
              </a:ext>
            </a:extLst>
          </p:cNvPr>
          <p:cNvSpPr>
            <a:spLocks noGrp="1"/>
          </p:cNvSpPr>
          <p:nvPr>
            <p:ph type="title"/>
          </p:nvPr>
        </p:nvSpPr>
        <p:spPr/>
        <p:txBody>
          <a:bodyPr/>
          <a:lstStyle/>
          <a:p>
            <a:r>
              <a:rPr lang="en-US" dirty="0"/>
              <a:t>T06: Conflicts</a:t>
            </a:r>
          </a:p>
        </p:txBody>
      </p:sp>
      <p:sp>
        <p:nvSpPr>
          <p:cNvPr id="3" name="Content Placeholder 2">
            <a:extLst>
              <a:ext uri="{FF2B5EF4-FFF2-40B4-BE49-F238E27FC236}">
                <a16:creationId xmlns:a16="http://schemas.microsoft.com/office/drawing/2014/main" id="{76EA6D1D-0CC4-4E2F-9CC5-3421A3725AE7}"/>
              </a:ext>
            </a:extLst>
          </p:cNvPr>
          <p:cNvSpPr>
            <a:spLocks noGrp="1"/>
          </p:cNvSpPr>
          <p:nvPr>
            <p:ph sz="quarter" idx="13"/>
          </p:nvPr>
        </p:nvSpPr>
        <p:spPr/>
        <p:txBody>
          <a:bodyPr/>
          <a:lstStyle/>
          <a:p>
            <a:r>
              <a:rPr lang="en-US" dirty="0"/>
              <a:t>The event store will have as primary key the unique id and the version of the event</a:t>
            </a:r>
          </a:p>
          <a:p>
            <a:r>
              <a:rPr lang="en-US" dirty="0"/>
              <a:t>Multiple users will access the same aggregate to work on it</a:t>
            </a:r>
          </a:p>
          <a:p>
            <a:r>
              <a:rPr lang="en-US" dirty="0"/>
              <a:t>Phantom write would be the awful norm</a:t>
            </a:r>
          </a:p>
        </p:txBody>
      </p:sp>
    </p:spTree>
    <p:extLst>
      <p:ext uri="{BB962C8B-B14F-4D97-AF65-F5344CB8AC3E}">
        <p14:creationId xmlns:p14="http://schemas.microsoft.com/office/powerpoint/2010/main" val="1829552034"/>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TM04033927[[fn=Main Event]]</Template>
  <TotalTime>0</TotalTime>
  <Words>848</Words>
  <Application>Microsoft Office PowerPoint</Application>
  <PresentationFormat>Widescreen</PresentationFormat>
  <Paragraphs>94</Paragraphs>
  <Slides>17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Impact</vt:lpstr>
      <vt:lpstr>Main Event</vt:lpstr>
      <vt:lpstr>ES 1O1</vt:lpstr>
      <vt:lpstr>ES: the origin</vt:lpstr>
      <vt:lpstr>10k ft view</vt:lpstr>
      <vt:lpstr>T01: Aggregate root</vt:lpstr>
      <vt:lpstr>T02: command handler</vt:lpstr>
      <vt:lpstr>T03: Event store</vt:lpstr>
      <vt:lpstr>T04: “modifying aggregates”</vt:lpstr>
      <vt:lpstr>T05: Rehydration and event store</vt:lpstr>
      <vt:lpstr>T06: Conflicts</vt:lpstr>
      <vt:lpstr>T07: optimistic lock</vt:lpstr>
      <vt:lpstr>T08: adding a bus</vt:lpstr>
      <vt:lpstr>T09: Projections</vt:lpstr>
      <vt:lpstr>T10: refactoring</vt:lpstr>
      <vt:lpstr>CQRS-04, the red pill</vt:lpstr>
      <vt:lpstr>nservicebus</vt:lpstr>
      <vt:lpstr>References</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CQRS 1O1</dc:title>
  <dc:creator>e dr</dc:creator>
  <cp:lastModifiedBy>e dr</cp:lastModifiedBy>
  <cp:revision>237</cp:revision>
  <dcterms:created xsi:type="dcterms:W3CDTF">2019-09-11T05:47:17Z</dcterms:created>
  <dcterms:modified xsi:type="dcterms:W3CDTF">2019-11-13T16:50:10Z</dcterms:modified>
</cp:coreProperties>
</file>

<file path=docProps/thumbnail.jpeg>
</file>